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2" d="100"/>
          <a:sy n="72" d="100"/>
        </p:scale>
        <p:origin x="-456" y="-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71AFE2-B2D5-4A22-B8A5-EEA8A4294580}"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BB81B-1094-4AC9-A5AC-C8EFEFEC91A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71AFE2-B2D5-4A22-B8A5-EEA8A4294580}"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BB81B-1094-4AC9-A5AC-C8EFEFEC91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71AFE2-B2D5-4A22-B8A5-EEA8A4294580}"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BB81B-1094-4AC9-A5AC-C8EFEFEC91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71AFE2-B2D5-4A22-B8A5-EEA8A4294580}"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BB81B-1094-4AC9-A5AC-C8EFEFEC91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71AFE2-B2D5-4A22-B8A5-EEA8A4294580}"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BB81B-1094-4AC9-A5AC-C8EFEFEC91A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71AFE2-B2D5-4A22-B8A5-EEA8A4294580}" type="datetimeFigureOut">
              <a:rPr lang="en-US" smtClean="0"/>
              <a:pPr/>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BBB81B-1094-4AC9-A5AC-C8EFEFEC91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71AFE2-B2D5-4A22-B8A5-EEA8A4294580}" type="datetimeFigureOut">
              <a:rPr lang="en-US" smtClean="0"/>
              <a:pPr/>
              <a:t>4/8/2023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BBB81B-1094-4AC9-A5AC-C8EFEFEC91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71AFE2-B2D5-4A22-B8A5-EEA8A4294580}" type="datetimeFigureOut">
              <a:rPr lang="en-US" smtClean="0"/>
              <a:pPr/>
              <a:t>4/8/2023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BBB81B-1094-4AC9-A5AC-C8EFEFEC91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71AFE2-B2D5-4A22-B8A5-EEA8A4294580}" type="datetimeFigureOut">
              <a:rPr lang="en-US" smtClean="0"/>
              <a:pPr/>
              <a:t>4/8/2023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BBB81B-1094-4AC9-A5AC-C8EFEFEC91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71AFE2-B2D5-4A22-B8A5-EEA8A4294580}" type="datetimeFigureOut">
              <a:rPr lang="en-US" smtClean="0"/>
              <a:pPr/>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BBB81B-1094-4AC9-A5AC-C8EFEFEC91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71AFE2-B2D5-4A22-B8A5-EEA8A4294580}" type="datetimeFigureOut">
              <a:rPr lang="en-US" smtClean="0"/>
              <a:pPr/>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BBB81B-1094-4AC9-A5AC-C8EFEFEC91A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71AFE2-B2D5-4A22-B8A5-EEA8A4294580}" type="datetimeFigureOut">
              <a:rPr lang="en-US" smtClean="0"/>
              <a:pPr/>
              <a:t>4/8/2023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BBB81B-1094-4AC9-A5AC-C8EFEFEC91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0"/>
            <a:ext cx="8686800" cy="6705600"/>
          </a:xfrm>
        </p:spPr>
        <p:txBody>
          <a:bodyPr/>
          <a:lstStyle/>
          <a:p>
            <a:r>
              <a:rPr lang="en-US" sz="4000" dirty="0" smtClean="0">
                <a:solidFill>
                  <a:srgbClr val="0070C0"/>
                </a:solidFill>
              </a:rPr>
              <a:t>MULTIMEDIA  SYSTEMS AND DESIGN </a:t>
            </a:r>
          </a:p>
          <a:p>
            <a:r>
              <a:rPr lang="en-US" dirty="0" smtClean="0">
                <a:solidFill>
                  <a:srgbClr val="00B0F0"/>
                </a:solidFill>
              </a:rPr>
              <a:t>DATE     :  31.08.2020</a:t>
            </a:r>
          </a:p>
          <a:p>
            <a:r>
              <a:rPr lang="en-US" dirty="0" smtClean="0"/>
              <a:t>DAY ORDER  :   IV</a:t>
            </a:r>
          </a:p>
          <a:p>
            <a:endParaRPr lang="en-US" dirty="0" smtClean="0"/>
          </a:p>
          <a:p>
            <a:r>
              <a:rPr lang="en-US" dirty="0" smtClean="0">
                <a:solidFill>
                  <a:srgbClr val="0070C0"/>
                </a:solidFill>
              </a:rPr>
              <a:t>PRESENTED</a:t>
            </a:r>
          </a:p>
          <a:p>
            <a:r>
              <a:rPr lang="en-US" dirty="0" smtClean="0">
                <a:solidFill>
                  <a:srgbClr val="0070C0"/>
                </a:solidFill>
              </a:rPr>
              <a:t>BY</a:t>
            </a:r>
          </a:p>
          <a:p>
            <a:endParaRPr lang="en-US" dirty="0" smtClean="0"/>
          </a:p>
          <a:p>
            <a:r>
              <a:rPr lang="en-US" dirty="0" smtClean="0">
                <a:solidFill>
                  <a:schemeClr val="accent6">
                    <a:lumMod val="50000"/>
                  </a:schemeClr>
                </a:solidFill>
              </a:rPr>
              <a:t>PROF. M. ABDULLAH</a:t>
            </a:r>
          </a:p>
          <a:p>
            <a:r>
              <a:rPr lang="en-US" dirty="0" smtClean="0"/>
              <a:t>ASSOCIATED  PROFESSOR</a:t>
            </a:r>
          </a:p>
          <a:p>
            <a:r>
              <a:rPr lang="en-US" dirty="0" smtClean="0">
                <a:solidFill>
                  <a:srgbClr val="0070C0"/>
                </a:solidFill>
              </a:rPr>
              <a:t>DEPT.  COMPUTER OF COMPUTER SCIENCE</a:t>
            </a:r>
          </a:p>
          <a:p>
            <a:r>
              <a:rPr lang="en-US" dirty="0" smtClean="0">
                <a:solidFill>
                  <a:srgbClr val="00B050"/>
                </a:solidFill>
              </a:rPr>
              <a:t>JMC,TIRUCHIRAPPALLI   -  20</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85000" lnSpcReduction="20000"/>
          </a:bodyPr>
          <a:lstStyle/>
          <a:p>
            <a:pPr>
              <a:buNone/>
            </a:pPr>
            <a:r>
              <a:rPr lang="en-US" sz="4200" dirty="0" smtClean="0">
                <a:solidFill>
                  <a:srgbClr val="00B0F0"/>
                </a:solidFill>
              </a:rPr>
              <a:t>Sound for Your Mobile :</a:t>
            </a:r>
          </a:p>
          <a:p>
            <a:pPr algn="just"/>
            <a:r>
              <a:rPr lang="en-US" dirty="0" smtClean="0"/>
              <a:t>Ringtones are perhaps the most widely and often-heard sound in today world. </a:t>
            </a:r>
          </a:p>
          <a:p>
            <a:pPr algn="just"/>
            <a:r>
              <a:rPr lang="en-US" dirty="0" smtClean="0"/>
              <a:t>Unlike plain old telephone, where a pulsating 90-volt signal is sent down copper wires to energize  a hammer that </a:t>
            </a:r>
            <a:r>
              <a:rPr lang="en-US" dirty="0" err="1" smtClean="0"/>
              <a:t>klangs</a:t>
            </a:r>
            <a:r>
              <a:rPr lang="en-US" dirty="0" smtClean="0"/>
              <a:t> a bell, there is no bell in digital mobile telephone. </a:t>
            </a:r>
          </a:p>
          <a:p>
            <a:pPr algn="just"/>
            <a:r>
              <a:rPr lang="en-US" dirty="0" smtClean="0"/>
              <a:t>When the mobile receives a notice that someone is calling, the units software takes over and , depending on the programmed options, plays the users choice or ringtone-editing generated by internal MIDI software or played from a stored sound file.  </a:t>
            </a:r>
          </a:p>
          <a:p>
            <a:pPr algn="just"/>
            <a:r>
              <a:rPr lang="en-US" dirty="0" smtClean="0"/>
              <a:t>Ringtones play on a very small speaker and often compete in a noisy environment. </a:t>
            </a:r>
          </a:p>
          <a:p>
            <a:pPr algn="just"/>
            <a:r>
              <a:rPr lang="en-US" dirty="0" smtClean="0"/>
              <a:t>Ringtones are not  the end of it. Into the daily lexicon have entered </a:t>
            </a:r>
            <a:r>
              <a:rPr lang="en-US" dirty="0" err="1" smtClean="0"/>
              <a:t>answertones</a:t>
            </a:r>
            <a:r>
              <a:rPr lang="en-US" dirty="0" smtClean="0"/>
              <a:t>, </a:t>
            </a:r>
            <a:r>
              <a:rPr lang="en-US" dirty="0" err="1" smtClean="0"/>
              <a:t>ringbacktones</a:t>
            </a:r>
            <a:r>
              <a:rPr lang="en-US" dirty="0" smtClean="0"/>
              <a:t>, </a:t>
            </a:r>
            <a:r>
              <a:rPr lang="en-US" dirty="0" err="1" smtClean="0"/>
              <a:t>truetones</a:t>
            </a:r>
            <a:r>
              <a:rPr lang="en-US" dirty="0" smtClean="0"/>
              <a:t>, </a:t>
            </a:r>
            <a:r>
              <a:rPr lang="en-US" dirty="0" err="1" smtClean="0"/>
              <a:t>realtones</a:t>
            </a:r>
            <a:r>
              <a:rPr lang="en-US" dirty="0" smtClean="0"/>
              <a:t>, </a:t>
            </a:r>
            <a:r>
              <a:rPr lang="en-US" dirty="0" err="1" smtClean="0"/>
              <a:t>singtones</a:t>
            </a:r>
            <a:r>
              <a:rPr lang="en-US" dirty="0" smtClean="0"/>
              <a:t>, </a:t>
            </a:r>
            <a:r>
              <a:rPr lang="en-US" dirty="0" err="1" smtClean="0"/>
              <a:t>videotones</a:t>
            </a:r>
            <a:r>
              <a:rPr lang="en-US" dirty="0" smtClean="0"/>
              <a:t> and </a:t>
            </a:r>
            <a:r>
              <a:rPr lang="en-US" dirty="0" err="1" smtClean="0"/>
              <a:t>ringles</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70000" lnSpcReduction="20000"/>
          </a:bodyPr>
          <a:lstStyle/>
          <a:p>
            <a:r>
              <a:rPr lang="en-US" dirty="0" smtClean="0"/>
              <a:t>Most  are for sale from enterprising small and large business all over the world.  </a:t>
            </a:r>
          </a:p>
          <a:p>
            <a:r>
              <a:rPr lang="en-US" dirty="0" smtClean="0"/>
              <a:t>MP3 files </a:t>
            </a:r>
            <a:r>
              <a:rPr lang="en-US" dirty="0" err="1" smtClean="0"/>
              <a:t>wil</a:t>
            </a:r>
            <a:r>
              <a:rPr lang="en-US" dirty="0" smtClean="0"/>
              <a:t> play on most mobiles, check your phones manual to be sure.</a:t>
            </a:r>
          </a:p>
          <a:p>
            <a:pPr>
              <a:buNone/>
            </a:pPr>
            <a:r>
              <a:rPr lang="en-US" sz="5100" dirty="0" smtClean="0"/>
              <a:t>Sound for the Internet :</a:t>
            </a:r>
          </a:p>
          <a:p>
            <a:r>
              <a:rPr lang="en-US" dirty="0" smtClean="0"/>
              <a:t>There are several methods for playing digital or MIDI sound from a web page.  </a:t>
            </a:r>
          </a:p>
          <a:p>
            <a:r>
              <a:rPr lang="en-US" dirty="0" smtClean="0"/>
              <a:t>The sound is actually not part of the web page but is a separate file with its own address on the Internet.  </a:t>
            </a:r>
          </a:p>
          <a:p>
            <a:r>
              <a:rPr lang="en-US" dirty="0" smtClean="0"/>
              <a:t>Which is embedded in the Page. </a:t>
            </a:r>
          </a:p>
          <a:p>
            <a:r>
              <a:rPr lang="en-US" dirty="0" smtClean="0"/>
              <a:t>The simplest way to embed a sound file in a web page is to call it from an inline HTML anchor:</a:t>
            </a:r>
          </a:p>
          <a:p>
            <a:r>
              <a:rPr lang="en-US" dirty="0" smtClean="0"/>
              <a:t>&lt;a </a:t>
            </a:r>
            <a:r>
              <a:rPr lang="en-US" dirty="0" err="1" smtClean="0"/>
              <a:t>href</a:t>
            </a:r>
            <a:r>
              <a:rPr lang="en-US" dirty="0" smtClean="0"/>
              <a:t>=”mysound.wav”&gt; click here to play </a:t>
            </a:r>
            <a:r>
              <a:rPr lang="en-US" dirty="0" err="1" smtClean="0"/>
              <a:t>MySound</a:t>
            </a:r>
            <a:r>
              <a:rPr lang="en-US" dirty="0" smtClean="0"/>
              <a:t>! &lt;/a&gt;</a:t>
            </a:r>
          </a:p>
          <a:p>
            <a:endParaRPr lang="en-US" dirty="0" smtClean="0"/>
          </a:p>
          <a:p>
            <a:r>
              <a:rPr lang="en-US" dirty="0" smtClean="0"/>
              <a:t>As an HTML  anchor, the text “Click here to play </a:t>
            </a:r>
            <a:r>
              <a:rPr lang="en-US" dirty="0" err="1" smtClean="0"/>
              <a:t>MySound</a:t>
            </a:r>
            <a:r>
              <a:rPr lang="en-US" dirty="0" smtClean="0"/>
              <a:t>!” will usually be underlined, and when that link is clicked, the browser will find the file mysound.wav (in this case, in the same directory as  the web page), will download it. </a:t>
            </a:r>
          </a:p>
          <a:p>
            <a:r>
              <a:rPr lang="en-US" dirty="0" smtClean="0"/>
              <a:t>And , depending on how the user has instructed the browser to manage WAV files, will open a player and play the sound.</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fontScale="77500" lnSpcReduction="20000"/>
          </a:bodyPr>
          <a:lstStyle/>
          <a:p>
            <a:pPr algn="just"/>
            <a:r>
              <a:rPr lang="en-US" dirty="0" smtClean="0"/>
              <a:t>Media players are designed to play files s soon as enough of the data is cached in your computers buffer(a place where data is stored temporarily). </a:t>
            </a:r>
          </a:p>
          <a:p>
            <a:pPr algn="just"/>
            <a:r>
              <a:rPr lang="en-US" dirty="0" smtClean="0"/>
              <a:t>The downloading continues to file the buffer faster than you empty it by playing the sound file, allowing the sound file to stream into your computer in the background keeping ahead of what has already been played so the playback does not pause or break up streaming file are dependent upon connection speed: </a:t>
            </a:r>
          </a:p>
          <a:p>
            <a:pPr algn="just"/>
            <a:r>
              <a:rPr lang="en-US" dirty="0" smtClean="0"/>
              <a:t>you must wait longer(streaming latency) before the streamed sound begins to play when using a dial-up modem (low bandwidth) than when using a high-speed DSL connection (high bandwidth).</a:t>
            </a:r>
          </a:p>
          <a:p>
            <a:pPr algn="just">
              <a:buNone/>
            </a:pPr>
            <a:r>
              <a:rPr lang="en-US" sz="4600" dirty="0" smtClean="0">
                <a:solidFill>
                  <a:srgbClr val="00B0F0"/>
                </a:solidFill>
              </a:rPr>
              <a:t>Testing  and Evaluation :</a:t>
            </a:r>
          </a:p>
          <a:p>
            <a:pPr algn="just"/>
            <a:r>
              <a:rPr lang="en-US" dirty="0" smtClean="0"/>
              <a:t>Putting everything together can be tough, but testing evaluating what you have done can be even tougher especially if your project involves a complicated live presentations or if you are shipping a commercial multimedia application   Unless you plan ahead, problems will not emerge until you begin testing.</a:t>
            </a:r>
          </a:p>
          <a:p>
            <a:pPr algn="just">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lstStyle/>
          <a:p>
            <a:pPr algn="just"/>
            <a:r>
              <a:rPr lang="en-US" dirty="0" smtClean="0"/>
              <a:t>During  editing and authoring regularly test the sound and image synchronization of your project.</a:t>
            </a:r>
          </a:p>
          <a:p>
            <a:pPr algn="just"/>
            <a:r>
              <a:rPr lang="en-US" dirty="0" smtClean="0"/>
              <a:t>If  you are delivering your  sound on the Web, test it with different (browsers and different  connection speeds.</a:t>
            </a:r>
          </a:p>
          <a:p>
            <a:pPr algn="just"/>
            <a:r>
              <a:rPr lang="en-US" dirty="0" smtClean="0"/>
              <a:t>In the world of professional film and video production, sound is incorporated during post-production, or post-session , after all the film and video footage has been assembled.  </a:t>
            </a:r>
          </a:p>
          <a:p>
            <a:pPr algn="just"/>
            <a:r>
              <a:rPr lang="en-US" dirty="0" smtClean="0"/>
              <a:t>Just so with multimedia and don’t give it shore shrift  because of time or budget constraints.  </a:t>
            </a:r>
          </a:p>
          <a:p>
            <a:pPr algn="just"/>
            <a:r>
              <a:rPr lang="en-US" dirty="0" smtClean="0"/>
              <a:t>The sound track can make or break your project.</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fontScale="92500" lnSpcReduction="20000"/>
          </a:bodyPr>
          <a:lstStyle/>
          <a:p>
            <a:pPr>
              <a:buNone/>
            </a:pPr>
            <a:r>
              <a:rPr lang="en-US" sz="3900" dirty="0" smtClean="0">
                <a:solidFill>
                  <a:srgbClr val="00B0F0"/>
                </a:solidFill>
              </a:rPr>
              <a:t>Copyright Issues :</a:t>
            </a:r>
          </a:p>
          <a:p>
            <a:pPr algn="just"/>
            <a:r>
              <a:rPr lang="en-US" dirty="0" smtClean="0"/>
              <a:t>Ownership rights are significant issues for multimedia producers who would love to use a few bars of </a:t>
            </a:r>
            <a:r>
              <a:rPr lang="en-US" dirty="0" err="1" smtClean="0"/>
              <a:t>beyonce’s</a:t>
            </a:r>
            <a:r>
              <a:rPr lang="en-US" dirty="0" smtClean="0"/>
              <a:t> latest hit or a </a:t>
            </a:r>
            <a:r>
              <a:rPr lang="en-US" dirty="0" err="1" smtClean="0"/>
              <a:t>nostalogic</a:t>
            </a:r>
            <a:r>
              <a:rPr lang="en-US" dirty="0" smtClean="0"/>
              <a:t>  background of Bach suites played by Pablo Casals. Producers may rightfully fret about copyrights and permissions.  </a:t>
            </a:r>
          </a:p>
          <a:p>
            <a:pPr algn="just"/>
            <a:r>
              <a:rPr lang="en-US" dirty="0" smtClean="0"/>
              <a:t>Most developers play it safe by always making their own custom music from scratch in a sound studio or with synthesizers , or by using sounds that have a clear and paid-for ownership and permission trail. Others simply take a risk and break the law.</a:t>
            </a:r>
          </a:p>
          <a:p>
            <a:pPr algn="just"/>
            <a:r>
              <a:rPr lang="en-US" dirty="0" smtClean="0"/>
              <a:t>A number of software vendors have entered   the multimedia marketplace by selling digitized  clip sounds with an unlimited-use , royalty free license.   </a:t>
            </a:r>
          </a:p>
          <a:p>
            <a:pPr algn="just"/>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smtClean="0"/>
              <a:t> </a:t>
            </a:r>
            <a:r>
              <a:rPr lang="en-US" smtClean="0"/>
              <a:t>                                 THANK 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rmAutofit fontScale="92500" lnSpcReduction="20000"/>
          </a:bodyPr>
          <a:lstStyle/>
          <a:p>
            <a:pPr>
              <a:buNone/>
            </a:pPr>
            <a:r>
              <a:rPr lang="en-US" sz="3900" dirty="0" smtClean="0">
                <a:solidFill>
                  <a:srgbClr val="00B0F0"/>
                </a:solidFill>
              </a:rPr>
              <a:t>Adding sound to your Multimedia Project </a:t>
            </a:r>
            <a:r>
              <a:rPr lang="en-US" dirty="0" smtClean="0"/>
              <a:t>:</a:t>
            </a:r>
          </a:p>
          <a:p>
            <a:pPr algn="just"/>
            <a:r>
              <a:rPr lang="en-US" dirty="0" smtClean="0"/>
              <a:t>The original 128K Macintosh, released in January 1984, was technically a multimedia-capable machine. </a:t>
            </a:r>
          </a:p>
          <a:p>
            <a:pPr algn="just"/>
            <a:r>
              <a:rPr lang="en-US" dirty="0" smtClean="0"/>
              <a:t>It displayed  bitmapped graphics and more significantly , boasted 8 bit digital audio capability  right on the motherboard.</a:t>
            </a:r>
          </a:p>
          <a:p>
            <a:pPr algn="just"/>
            <a:r>
              <a:rPr lang="en-US" dirty="0" smtClean="0"/>
              <a:t>In fact, the very first Macintosh actually introduced  itself by voice when it was unveiled  by Steve Jobs.</a:t>
            </a:r>
          </a:p>
          <a:p>
            <a:pPr algn="just"/>
            <a:r>
              <a:rPr lang="en-US" dirty="0" smtClean="0"/>
              <a:t>The  </a:t>
            </a:r>
            <a:r>
              <a:rPr lang="en-US" dirty="0" smtClean="0">
                <a:solidFill>
                  <a:schemeClr val="accent6">
                    <a:lumMod val="50000"/>
                  </a:schemeClr>
                </a:solidFill>
              </a:rPr>
              <a:t>Apple</a:t>
            </a:r>
            <a:r>
              <a:rPr lang="en-US" dirty="0" smtClean="0"/>
              <a:t> itself would become the most popular provider of music in the world through its  </a:t>
            </a:r>
            <a:r>
              <a:rPr lang="en-US" dirty="0" smtClean="0">
                <a:solidFill>
                  <a:schemeClr val="accent6">
                    <a:lumMod val="50000"/>
                  </a:schemeClr>
                </a:solidFill>
              </a:rPr>
              <a:t>iTunes </a:t>
            </a:r>
            <a:r>
              <a:rPr lang="en-US" dirty="0" smtClean="0"/>
              <a:t> facility. </a:t>
            </a:r>
          </a:p>
          <a:p>
            <a:pPr algn="just"/>
            <a:r>
              <a:rPr lang="en-US" dirty="0" smtClean="0"/>
              <a:t>Whether you are working on a Macintosh or in Windows, you will need to follow certain </a:t>
            </a:r>
            <a:r>
              <a:rPr lang="en-US" dirty="0" smtClean="0">
                <a:solidFill>
                  <a:schemeClr val="accent6">
                    <a:lumMod val="50000"/>
                  </a:schemeClr>
                </a:solidFill>
              </a:rPr>
              <a:t>steps to bring  an audio recording into your multimedia project</a:t>
            </a:r>
            <a:r>
              <a:rPr lang="en-US" dirty="0" smtClean="0"/>
              <a:t>. A overview of the process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fontScale="92500" lnSpcReduction="20000"/>
          </a:bodyPr>
          <a:lstStyle/>
          <a:p>
            <a:pPr marL="514350" lvl="0" indent="-514350" algn="just">
              <a:buFont typeface="+mj-lt"/>
              <a:buAutoNum type="arabicPeriod"/>
            </a:pPr>
            <a:r>
              <a:rPr lang="en-US" dirty="0" smtClean="0"/>
              <a:t>Determine  the file formats that are compatible with your  multimedia authoring software and the delivery medium(s) you will be using(for file storage and bandwidth capacity).</a:t>
            </a:r>
          </a:p>
          <a:p>
            <a:pPr marL="514350" lvl="0" indent="-514350" algn="just">
              <a:buFont typeface="+mj-lt"/>
              <a:buAutoNum type="arabicPeriod"/>
            </a:pPr>
            <a:r>
              <a:rPr lang="en-US" dirty="0" smtClean="0"/>
              <a:t>Determine the sound playback capabilities (</a:t>
            </a:r>
            <a:r>
              <a:rPr lang="en-US" dirty="0" err="1" smtClean="0"/>
              <a:t>codecs</a:t>
            </a:r>
            <a:r>
              <a:rPr lang="en-US" dirty="0" smtClean="0"/>
              <a:t> and plug-ins) that the end users system offers.</a:t>
            </a:r>
          </a:p>
          <a:p>
            <a:pPr marL="514350" lvl="0" indent="-514350" algn="just">
              <a:buFont typeface="+mj-lt"/>
              <a:buAutoNum type="arabicPeriod"/>
            </a:pPr>
            <a:r>
              <a:rPr lang="en-US" dirty="0" smtClean="0"/>
              <a:t>Decide  what kind of sound is needed (such as </a:t>
            </a:r>
            <a:r>
              <a:rPr lang="en-US" dirty="0" smtClean="0">
                <a:solidFill>
                  <a:schemeClr val="accent6">
                    <a:lumMod val="50000"/>
                  </a:schemeClr>
                </a:solidFill>
              </a:rPr>
              <a:t>background music, special sound effects and spoken </a:t>
            </a:r>
            <a:r>
              <a:rPr lang="en-US" dirty="0" err="1" smtClean="0">
                <a:solidFill>
                  <a:schemeClr val="accent6">
                    <a:lumMod val="50000"/>
                  </a:schemeClr>
                </a:solidFill>
              </a:rPr>
              <a:t>diaglog</a:t>
            </a:r>
            <a:r>
              <a:rPr lang="en-US" dirty="0" smtClean="0">
                <a:solidFill>
                  <a:schemeClr val="accent6">
                    <a:lumMod val="50000"/>
                  </a:schemeClr>
                </a:solidFill>
              </a:rPr>
              <a:t>).  </a:t>
            </a:r>
            <a:r>
              <a:rPr lang="en-US" dirty="0" smtClean="0"/>
              <a:t>Decide  where these audio events will occur in the flow of your project. Fit the </a:t>
            </a:r>
            <a:r>
              <a:rPr lang="en-US" dirty="0" smtClean="0">
                <a:solidFill>
                  <a:schemeClr val="accent6">
                    <a:lumMod val="50000"/>
                  </a:schemeClr>
                </a:solidFill>
              </a:rPr>
              <a:t>sound cues </a:t>
            </a:r>
            <a:r>
              <a:rPr lang="en-US" dirty="0" smtClean="0"/>
              <a:t>into storyboard or make up a cue sheet.</a:t>
            </a:r>
          </a:p>
          <a:p>
            <a:pPr marL="514350" lvl="0" indent="-514350" algn="just">
              <a:buFont typeface="+mj-lt"/>
              <a:buAutoNum type="arabicPeriod"/>
            </a:pPr>
            <a:r>
              <a:rPr lang="en-US" dirty="0" smtClean="0"/>
              <a:t>Decide where and when you want to use either digital audio or MIDI data.</a:t>
            </a:r>
          </a:p>
          <a:p>
            <a:pPr marL="514350" lvl="0" indent="-514350" algn="just">
              <a:buFont typeface="+mj-lt"/>
              <a:buAutoNum type="arabicPeriod"/>
            </a:pPr>
            <a:r>
              <a:rPr lang="en-US" dirty="0" smtClean="0"/>
              <a:t>Acquire source material by crating it from scratch or purchasing it.</a:t>
            </a:r>
          </a:p>
          <a:p>
            <a:pPr marL="514350" lvl="0" indent="-514350" algn="just">
              <a:buFont typeface="+mj-lt"/>
              <a:buAutoNum type="arabicPeriod"/>
            </a:pPr>
            <a:r>
              <a:rPr lang="en-US" dirty="0" smtClean="0"/>
              <a:t>Edit  the sounds to fit your project.</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rmAutofit fontScale="85000" lnSpcReduction="10000"/>
          </a:bodyPr>
          <a:lstStyle/>
          <a:p>
            <a:pPr lvl="0" algn="just">
              <a:buNone/>
            </a:pPr>
            <a:r>
              <a:rPr lang="en-US" dirty="0" smtClean="0"/>
              <a:t>7. Test the sounds to be sure they are timed properly with the projects images. This may involve repeating  steps 1 through 4 until everything is in sync.</a:t>
            </a:r>
          </a:p>
          <a:p>
            <a:pPr algn="just">
              <a:buNone/>
            </a:pPr>
            <a:r>
              <a:rPr lang="en-US" sz="3800" dirty="0" smtClean="0">
                <a:solidFill>
                  <a:schemeClr val="accent6">
                    <a:lumMod val="50000"/>
                  </a:schemeClr>
                </a:solidFill>
              </a:rPr>
              <a:t>Space Considerations</a:t>
            </a:r>
            <a:r>
              <a:rPr lang="en-US" sz="3800" dirty="0" smtClean="0"/>
              <a:t>:</a:t>
            </a:r>
          </a:p>
          <a:p>
            <a:pPr algn="just"/>
            <a:r>
              <a:rPr lang="en-US" dirty="0" smtClean="0"/>
              <a:t>The substantial amount  of  digital information required for high quality sound takes up a lot of storage space, especially when the quantity  is doubled for two –channel stereo.  It takes about 1.94MB to store  11 seconds of uncompressed  stereo sound.</a:t>
            </a:r>
          </a:p>
          <a:p>
            <a:pPr algn="just"/>
            <a:r>
              <a:rPr lang="en-US" dirty="0" smtClean="0"/>
              <a:t>If  monaural sound is adequate for your project, you  can cut your  storage space requirement in half or get double the playing time in the same memory space.  Many multimedia developers use 8-bit sample sizes at 22.05kHz sampling rates because they consider the sound to be good enough (about the quality of AM radio), and they save immense amounts of digital real estate.</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228600" y="152400"/>
            <a:ext cx="8610600" cy="6705600"/>
          </a:xfrm>
        </p:spPr>
        <p:txBody>
          <a:bodyPr/>
          <a:lstStyle/>
          <a:p>
            <a:pPr algn="just"/>
            <a:r>
              <a:rPr lang="en-US" dirty="0" smtClean="0"/>
              <a:t>The following formula will help you estimate your  storage needs.  If you are using two channels for stereo , double the result.</a:t>
            </a:r>
          </a:p>
          <a:p>
            <a:pPr algn="just"/>
            <a:r>
              <a:rPr lang="en-US" dirty="0" smtClean="0"/>
              <a:t>(sampling rate * bits per sample)/8 * bytes per second.</a:t>
            </a:r>
          </a:p>
          <a:p>
            <a:pPr algn="just"/>
            <a:r>
              <a:rPr lang="en-US" dirty="0" smtClean="0"/>
              <a:t>If you prefer to solve for kilobytes(KB), not bytes, then try:</a:t>
            </a:r>
          </a:p>
          <a:p>
            <a:pPr algn="just"/>
            <a:r>
              <a:rPr lang="en-US" dirty="0" smtClean="0"/>
              <a:t>Sample rate * sample size / 8 #seconds * 2 (if stereo) = file size in KB</a:t>
            </a:r>
          </a:p>
          <a:p>
            <a:pPr algn="just"/>
            <a:r>
              <a:rPr lang="en-US" dirty="0" smtClean="0"/>
              <a:t>For example, 60 seconds of stereo in </a:t>
            </a:r>
            <a:r>
              <a:rPr lang="en-US" dirty="0" err="1" smtClean="0"/>
              <a:t>Reg</a:t>
            </a:r>
            <a:r>
              <a:rPr lang="en-US" dirty="0" smtClean="0"/>
              <a:t> book Audio:</a:t>
            </a:r>
          </a:p>
          <a:p>
            <a:pPr algn="just"/>
            <a:r>
              <a:rPr lang="en-US" dirty="0" smtClean="0"/>
              <a:t>44.1 * 16 / 8 * 60 * 2 = 10,584KB  = 10,59MB</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fontScale="92500" lnSpcReduction="20000"/>
          </a:bodyPr>
          <a:lstStyle/>
          <a:p>
            <a:pPr>
              <a:buNone/>
            </a:pPr>
            <a:r>
              <a:rPr lang="en-US" sz="3900" dirty="0" smtClean="0">
                <a:solidFill>
                  <a:srgbClr val="00B0F0"/>
                </a:solidFill>
              </a:rPr>
              <a:t>Audio Recording  :</a:t>
            </a:r>
          </a:p>
          <a:p>
            <a:pPr algn="just"/>
            <a:r>
              <a:rPr lang="en-US" dirty="0" smtClean="0"/>
              <a:t>If your project requires  CD-quality digitized sound at 44.1 kHz and 16 bits, you should hire a sound studio. </a:t>
            </a:r>
          </a:p>
          <a:p>
            <a:pPr algn="just"/>
            <a:r>
              <a:rPr lang="en-US" dirty="0" smtClean="0"/>
              <a:t>High-fidelity sound recording is a specialized craft,  If you do decide to do it yourself at CD–quality levels , be prepared to invest in an acoustically treated  room, high-end amplifiers and recording equipment, and expensive microphones. </a:t>
            </a:r>
          </a:p>
          <a:p>
            <a:pPr algn="just"/>
            <a:r>
              <a:rPr lang="en-US" dirty="0" smtClean="0"/>
              <a:t>For example , if you are satisfied with 22.05 kHz in your project or are constrained to this rate by storage considerations, any consumer-grade digital or analog recorder of reasonable quality will do fine.  </a:t>
            </a:r>
          </a:p>
          <a:p>
            <a:pPr algn="just"/>
            <a:r>
              <a:rPr lang="en-US" dirty="0" smtClean="0"/>
              <a:t>This , of course, also applies to conversations recorded from the telephone , where a sampling rate of 11.025 kHz is adequate.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fontScale="85000" lnSpcReduction="10000"/>
          </a:bodyPr>
          <a:lstStyle/>
          <a:p>
            <a:pPr algn="just"/>
            <a:r>
              <a:rPr lang="en-US" dirty="0" smtClean="0"/>
              <a:t>Noise reduction circuits and metal taps are helpful to remove hiss, but at sampling rate of 22.05 kHz  you are only going to be digitizing audio frequencies  as high as about 11 kHz.</a:t>
            </a:r>
          </a:p>
          <a:p>
            <a:pPr algn="just"/>
            <a:r>
              <a:rPr lang="en-US" dirty="0" smtClean="0"/>
              <a:t>Digital audio tape (DAT)  systems provide a tape-based 44.1kHz, 16-bit record and  playback capability . </a:t>
            </a:r>
          </a:p>
          <a:p>
            <a:pPr algn="just"/>
            <a:r>
              <a:rPr lang="en-US" dirty="0" smtClean="0"/>
              <a:t>The  recordings are too accurate, precisely recording glitches, background noises, microphone  pops.</a:t>
            </a:r>
          </a:p>
          <a:p>
            <a:pPr algn="just"/>
            <a:r>
              <a:rPr lang="en-US" dirty="0" smtClean="0"/>
              <a:t>Mobile phones can often record audio (and video) and applications and hardware attachments are available to manage external microphones and file transfer. </a:t>
            </a:r>
          </a:p>
          <a:p>
            <a:pPr algn="just"/>
            <a:r>
              <a:rPr lang="en-US" dirty="0" smtClean="0"/>
              <a:t>USB and flash memory recorders range in quality, some suitable  for voice only , some generating compressed  MP3 files, and some recording in CD-quality stereo.</a:t>
            </a:r>
          </a:p>
          <a:p>
            <a:pPr algn="just"/>
            <a:r>
              <a:rPr lang="en-US" dirty="0" smtClean="0"/>
              <a:t>Recordings can be directly downloaded as digital files using a USB cable or flash memory card reader.</a:t>
            </a:r>
          </a:p>
          <a:p>
            <a:pPr algn="just"/>
            <a:endParaRPr lang="en-US" dirty="0" smtClean="0"/>
          </a:p>
          <a:p>
            <a:pPr algn="just">
              <a:buNone/>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553200"/>
          </a:xfrm>
        </p:spPr>
        <p:txBody>
          <a:bodyPr/>
          <a:lstStyle/>
          <a:p>
            <a:pPr>
              <a:buNone/>
            </a:pPr>
            <a:r>
              <a:rPr lang="en-US" sz="3600" dirty="0" smtClean="0">
                <a:solidFill>
                  <a:srgbClr val="00B0F0"/>
                </a:solidFill>
              </a:rPr>
              <a:t>Keeping  Track of Your Sounds :</a:t>
            </a:r>
          </a:p>
          <a:p>
            <a:pPr algn="just"/>
            <a:r>
              <a:rPr lang="en-US" dirty="0" smtClean="0"/>
              <a:t>In a elaborate project with many sounds, it is important to maintain a  good database, </a:t>
            </a:r>
            <a:r>
              <a:rPr lang="en-US" dirty="0" smtClean="0">
                <a:solidFill>
                  <a:schemeClr val="accent6">
                    <a:lumMod val="50000"/>
                  </a:schemeClr>
                </a:solidFill>
              </a:rPr>
              <a:t>keeping a physical  track of your original materials-just in case you need to revert to it when your disk drive crashes</a:t>
            </a:r>
            <a:r>
              <a:rPr lang="en-US" dirty="0" smtClean="0"/>
              <a:t> or you accidentally  delete the work file.</a:t>
            </a:r>
          </a:p>
          <a:p>
            <a:pPr algn="just"/>
            <a:r>
              <a:rPr lang="en-US" dirty="0" smtClean="0"/>
              <a:t>A  database is particularly important because you may need to give your sound files such unhelpful names as janesEyesOpenWide.aff. these names contain some clues about the files actual content, but to have to load and play many sound files just to find the one you need.</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686800" cy="6705600"/>
          </a:xfrm>
        </p:spPr>
        <p:txBody>
          <a:bodyPr>
            <a:normAutofit fontScale="85000" lnSpcReduction="10000"/>
          </a:bodyPr>
          <a:lstStyle/>
          <a:p>
            <a:pPr>
              <a:buNone/>
            </a:pPr>
            <a:r>
              <a:rPr lang="en-US" sz="4200" dirty="0" smtClean="0">
                <a:solidFill>
                  <a:srgbClr val="00B0F0"/>
                </a:solidFill>
              </a:rPr>
              <a:t>Audio CDs :</a:t>
            </a:r>
          </a:p>
          <a:p>
            <a:pPr algn="just"/>
            <a:r>
              <a:rPr lang="en-US" dirty="0" smtClean="0"/>
              <a:t>The method for digitally encoding the high quality stereo of the consumer CD music market is an international standard, called ISO 10149.  This is also known as the Red Book Audio standard. </a:t>
            </a:r>
          </a:p>
          <a:p>
            <a:pPr algn="just"/>
            <a:r>
              <a:rPr lang="en-US" dirty="0" smtClean="0"/>
              <a:t>Developers  of this standard  claim that the digital audio sample  size and sampling rate  of Red book Audio  (16bits at 44.1 kHz) allow accurate reproduction of all the sounds that human can  hear until recently, dedicated professional sound-studio equipment was used for this high-fidelity recording, today  most off-the-shelf computer will record  and play 16-bit sampled sound at 44.1 kHz and at 48 kHz. </a:t>
            </a:r>
          </a:p>
          <a:p>
            <a:pPr algn="just"/>
            <a:r>
              <a:rPr lang="en-US" dirty="0" smtClean="0"/>
              <a:t>Converter  and burning  software such as Toast and CD-creator from </a:t>
            </a:r>
            <a:r>
              <a:rPr lang="en-US" dirty="0" err="1" smtClean="0"/>
              <a:t>Roxio</a:t>
            </a:r>
            <a:r>
              <a:rPr lang="en-US" dirty="0" smtClean="0"/>
              <a:t> can translate the digital files of Red Book Audio found on consumer compact discs directly into a digital sound file formats such MP3 or  WAV.</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1731</Words>
  <Application>Microsoft Office PowerPoint</Application>
  <PresentationFormat>On-screen Show (4:3)</PresentationFormat>
  <Paragraphs>88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bismi</cp:lastModifiedBy>
  <cp:revision>18</cp:revision>
  <dcterms:created xsi:type="dcterms:W3CDTF">2020-08-30T12:44:24Z</dcterms:created>
  <dcterms:modified xsi:type="dcterms:W3CDTF">2023-04-08T01:24:02Z</dcterms:modified>
</cp:coreProperties>
</file>